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9"/>
  </p:notesMasterIdLst>
  <p:handoutMasterIdLst>
    <p:handoutMasterId r:id="rId20"/>
  </p:handoutMasterIdLst>
  <p:sldIdLst>
    <p:sldId id="256" r:id="rId2"/>
    <p:sldId id="296" r:id="rId3"/>
    <p:sldId id="297" r:id="rId4"/>
    <p:sldId id="265" r:id="rId5"/>
    <p:sldId id="300" r:id="rId6"/>
    <p:sldId id="288" r:id="rId7"/>
    <p:sldId id="298" r:id="rId8"/>
    <p:sldId id="299" r:id="rId9"/>
    <p:sldId id="290" r:id="rId10"/>
    <p:sldId id="291" r:id="rId11"/>
    <p:sldId id="292" r:id="rId12"/>
    <p:sldId id="295" r:id="rId13"/>
    <p:sldId id="277" r:id="rId14"/>
    <p:sldId id="278" r:id="rId15"/>
    <p:sldId id="281" r:id="rId16"/>
    <p:sldId id="282" r:id="rId17"/>
    <p:sldId id="289" r:id="rId1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handouts2" frameSlides="1"/>
  <p:clrMru>
    <a:srgbClr val="EB7D8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80986" autoAdjust="0"/>
  </p:normalViewPr>
  <p:slideViewPr>
    <p:cSldViewPr snapToGrid="0" snapToObjects="1">
      <p:cViewPr varScale="1">
        <p:scale>
          <a:sx n="93" d="100"/>
          <a:sy n="93" d="100"/>
        </p:scale>
        <p:origin x="-116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handoutMaster" Target="handoutMasters/handoutMaster1.xml"/><Relationship Id="rId21" Type="http://schemas.openxmlformats.org/officeDocument/2006/relationships/printerSettings" Target="printerSettings/printerSettings1.bin"/><Relationship Id="rId22" Type="http://schemas.openxmlformats.org/officeDocument/2006/relationships/presProps" Target="presProps.xml"/><Relationship Id="rId23" Type="http://schemas.openxmlformats.org/officeDocument/2006/relationships/viewProps" Target="viewProps.xml"/><Relationship Id="rId24" Type="http://schemas.openxmlformats.org/officeDocument/2006/relationships/theme" Target="theme/theme1.xml"/><Relationship Id="rId25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EF225A3-10E5-1446-847A-777EDEE4F704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0D5604-4F2D-0343-8610-2F98FBDB9F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210968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A5A7AD-8C5C-CC42-827B-2C651ACB0F50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CD23876-1D72-5F4B-B74C-72B6706D609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59848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Fill</a:t>
            </a:r>
            <a:r>
              <a:rPr lang="en-US" baseline="0" dirty="0" smtClean="0"/>
              <a:t> this out as a group after partners work to complete the activity sheet: Identifying and Addressing Students’ Reading Comprehension Needs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CD23876-1D72-5F4B-B74C-72B6706D6097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These ideas are coming up in Chapter 2 and are the framing ideas for the course</a:t>
            </a:r>
            <a:r>
              <a:rPr lang="en-US" baseline="0" dirty="0" smtClean="0"/>
              <a:t> and best practices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CD23876-1D72-5F4B-B74C-72B6706D6097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D6DFA-CC97-294F-95BC-C13CCA2BF26B}" type="slidenum">
              <a:rPr lang="en-US">
                <a:latin typeface="Arial" charset="0"/>
                <a:ea typeface="ＭＳ Ｐゴシック" charset="-128"/>
                <a:cs typeface="ＭＳ Ｐゴシック" charset="-128"/>
              </a:rPr>
              <a:pPr/>
              <a:t>13</a:t>
            </a:fld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07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D6DFA-CC97-294F-95BC-C13CCA2BF26B}" type="slidenum">
              <a:rPr lang="en-US">
                <a:latin typeface="Arial" charset="0"/>
                <a:ea typeface="ＭＳ Ｐゴシック" charset="-128"/>
                <a:cs typeface="ＭＳ Ｐゴシック" charset="-128"/>
              </a:rPr>
              <a:pPr/>
              <a:t>14</a:t>
            </a:fld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07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D11672-4F41-2D48-B936-3A8C990AA7CB}" type="slidenum">
              <a:rPr lang="en-US">
                <a:latin typeface="Arial" charset="0"/>
                <a:ea typeface="ＭＳ Ｐゴシック" charset="-128"/>
                <a:cs typeface="ＭＳ Ｐゴシック" charset="-128"/>
              </a:rPr>
              <a:pPr/>
              <a:t>15</a:t>
            </a:fld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2560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560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D6DFA-CC97-294F-95BC-C13CCA2BF26B}" type="slidenum">
              <a:rPr lang="en-US">
                <a:latin typeface="Arial" charset="0"/>
                <a:ea typeface="ＭＳ Ｐゴシック" charset="-128"/>
                <a:cs typeface="ＭＳ Ｐゴシック" charset="-128"/>
              </a:rPr>
              <a:pPr/>
              <a:t>16</a:t>
            </a:fld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07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624388" y="228600"/>
            <a:ext cx="205740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02920" y="1985963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02920" y="4164965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3451225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5" y="2571750"/>
            <a:ext cx="3255264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8775" y="273050"/>
            <a:ext cx="4597399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3" y="3733800"/>
            <a:ext cx="3255264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59305" y="6423585"/>
            <a:ext cx="3316941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9404" y="3124200"/>
            <a:ext cx="3898272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6" y="228600"/>
            <a:ext cx="3460658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9404" y="3995737"/>
            <a:ext cx="3898272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3990110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505" y="4424082"/>
            <a:ext cx="619115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28600"/>
            <a:ext cx="637838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6505" y="5257799"/>
            <a:ext cx="619115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27212" y="4632792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4" y="228600"/>
            <a:ext cx="638716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6181611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6179566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212262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46481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49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6802438" y="4535424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423545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4016633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4015304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48000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25907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4624388" y="4534726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4624388" y="2381663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6803136" y="2381662"/>
            <a:ext cx="205740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0" y="3124200"/>
            <a:ext cx="310896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365248"/>
            <a:ext cx="424011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0" y="3995737"/>
            <a:ext cx="3108960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750361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27790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46062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95772" y="954742"/>
            <a:ext cx="681318" cy="5171422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58756"/>
            <a:ext cx="6858000" cy="518486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 rot="16200000">
            <a:off x="8593111" y="561668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34471"/>
            <a:ext cx="7556313" cy="995082"/>
          </a:xfrm>
        </p:spPr>
        <p:txBody>
          <a:bodyPr anchor="b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498518" y="1129553"/>
            <a:ext cx="7558960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2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74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1779494"/>
            <a:ext cx="3086100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58907" y="228600"/>
            <a:ext cx="820093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124200"/>
            <a:ext cx="56388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4495800"/>
            <a:ext cx="56388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906" y="6248774"/>
            <a:ext cx="1474694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86000" y="6248774"/>
            <a:ext cx="56388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305800" y="6248774"/>
            <a:ext cx="554038" cy="365125"/>
          </a:xfrm>
        </p:spPr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003612" y="3110754"/>
            <a:ext cx="260909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285750" y="228600"/>
            <a:ext cx="212725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987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541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99878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7541" y="2070847"/>
            <a:ext cx="36576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99878" y="2070847"/>
            <a:ext cx="36576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7" y="1985963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498517" y="4164965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4" name="Rectangle 13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05800" y="242234"/>
            <a:ext cx="554038" cy="365125"/>
          </a:xfrm>
        </p:spPr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slideLayout" Target="../slideLayouts/slideLayout20.xml"/><Relationship Id="rId2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8474" y="1981200"/>
            <a:ext cx="7556313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5247" y="642358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10/19/17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1706" y="6423585"/>
            <a:ext cx="612289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5800" y="242234"/>
            <a:ext cx="5540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  <p:sldLayoutId id="2147483680" r:id="rId20"/>
  </p:sldLayoutIdLst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1800" dirty="0" smtClean="0"/>
              <a:t>Dr. Julie Coiro </a:t>
            </a:r>
          </a:p>
          <a:p>
            <a:r>
              <a:rPr lang="en-US" sz="1800" dirty="0" smtClean="0"/>
              <a:t>Chafee 615</a:t>
            </a:r>
            <a:endParaRPr lang="en-US" sz="1800" dirty="0"/>
          </a:p>
        </p:txBody>
      </p:sp>
      <p:sp>
        <p:nvSpPr>
          <p:cNvPr id="4" name="TextBox 3"/>
          <p:cNvSpPr txBox="1"/>
          <p:nvPr/>
        </p:nvSpPr>
        <p:spPr>
          <a:xfrm>
            <a:off x="793788" y="1340728"/>
            <a:ext cx="3404470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solidFill>
                  <a:schemeClr val="bg1"/>
                </a:solidFill>
              </a:rPr>
              <a:t>EDC 423:</a:t>
            </a:r>
          </a:p>
          <a:p>
            <a:pPr algn="ctr"/>
            <a:r>
              <a:rPr lang="en-US" sz="2800" dirty="0" smtClean="0">
                <a:solidFill>
                  <a:schemeClr val="bg1"/>
                </a:solidFill>
              </a:rPr>
              <a:t> Teaching Comprehension and Response in Elementary School </a:t>
            </a:r>
            <a:endParaRPr lang="en-US" sz="2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8920" y="220166"/>
            <a:ext cx="7556313" cy="1116106"/>
          </a:xfrm>
        </p:spPr>
        <p:txBody>
          <a:bodyPr/>
          <a:lstStyle/>
          <a:p>
            <a:r>
              <a:rPr lang="en-US" dirty="0" smtClean="0"/>
              <a:t>SEQUENCE </a:t>
            </a:r>
            <a:br>
              <a:rPr lang="en-US" dirty="0" smtClean="0"/>
            </a:br>
            <a:r>
              <a:rPr lang="en-US" dirty="0" smtClean="0"/>
              <a:t>(Timeline and </a:t>
            </a:r>
            <a:r>
              <a:rPr lang="en-US" dirty="0" smtClean="0">
                <a:solidFill>
                  <a:srgbClr val="FF0000"/>
                </a:solidFill>
              </a:rPr>
              <a:t>interesting </a:t>
            </a:r>
            <a:r>
              <a:rPr lang="en-US" dirty="0" smtClean="0">
                <a:solidFill>
                  <a:srgbClr val="FF0000"/>
                </a:solidFill>
              </a:rPr>
              <a:t>facts</a:t>
            </a:r>
            <a:r>
              <a:rPr lang="en-US" dirty="0" smtClean="0"/>
              <a:t>) 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857162" y="2096348"/>
            <a:ext cx="1835759" cy="70788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4000" dirty="0" smtClean="0"/>
              <a:t>776 BC</a:t>
            </a:r>
            <a:endParaRPr lang="en-US" sz="4000" dirty="0"/>
          </a:p>
        </p:txBody>
      </p:sp>
      <p:sp>
        <p:nvSpPr>
          <p:cNvPr id="5" name="TextBox 4"/>
          <p:cNvSpPr txBox="1"/>
          <p:nvPr/>
        </p:nvSpPr>
        <p:spPr>
          <a:xfrm>
            <a:off x="857162" y="2956634"/>
            <a:ext cx="1879090" cy="70788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4000" dirty="0" smtClean="0"/>
              <a:t>394 AD</a:t>
            </a:r>
            <a:endParaRPr lang="en-US" sz="4000" dirty="0"/>
          </a:p>
        </p:txBody>
      </p:sp>
      <p:sp>
        <p:nvSpPr>
          <p:cNvPr id="6" name="TextBox 5"/>
          <p:cNvSpPr txBox="1"/>
          <p:nvPr/>
        </p:nvSpPr>
        <p:spPr>
          <a:xfrm>
            <a:off x="1507274" y="4410737"/>
            <a:ext cx="1296749" cy="70788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4000" dirty="0" smtClean="0"/>
              <a:t>1896</a:t>
            </a:r>
            <a:endParaRPr lang="en-US" sz="4000" dirty="0"/>
          </a:p>
        </p:txBody>
      </p:sp>
      <p:sp>
        <p:nvSpPr>
          <p:cNvPr id="7" name="TextBox 6"/>
          <p:cNvSpPr txBox="1"/>
          <p:nvPr/>
        </p:nvSpPr>
        <p:spPr>
          <a:xfrm>
            <a:off x="1507274" y="5333386"/>
            <a:ext cx="1296749" cy="70788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4000" dirty="0" smtClean="0"/>
              <a:t>1900</a:t>
            </a:r>
            <a:endParaRPr lang="en-US" sz="4000" dirty="0"/>
          </a:p>
        </p:txBody>
      </p:sp>
      <p:sp>
        <p:nvSpPr>
          <p:cNvPr id="8" name="TextBox 7"/>
          <p:cNvSpPr txBox="1"/>
          <p:nvPr/>
        </p:nvSpPr>
        <p:spPr>
          <a:xfrm>
            <a:off x="3026758" y="2200665"/>
            <a:ext cx="5797666" cy="52322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Athletic festival honor Greek gods</a:t>
            </a:r>
            <a:endParaRPr lang="en-US" sz="2800" dirty="0"/>
          </a:p>
        </p:txBody>
      </p:sp>
      <p:sp>
        <p:nvSpPr>
          <p:cNvPr id="9" name="TextBox 8"/>
          <p:cNvSpPr txBox="1"/>
          <p:nvPr/>
        </p:nvSpPr>
        <p:spPr>
          <a:xfrm>
            <a:off x="3026758" y="3108295"/>
            <a:ext cx="5797666" cy="52322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Roman emperor ended the games</a:t>
            </a:r>
            <a:endParaRPr lang="en-US" sz="2800" dirty="0"/>
          </a:p>
        </p:txBody>
      </p:sp>
      <p:sp>
        <p:nvSpPr>
          <p:cNvPr id="10" name="TextBox 9"/>
          <p:cNvSpPr txBox="1"/>
          <p:nvPr/>
        </p:nvSpPr>
        <p:spPr>
          <a:xfrm>
            <a:off x="2869999" y="3739062"/>
            <a:ext cx="495222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</a:rPr>
              <a:t>None for 1,500 years! </a:t>
            </a:r>
            <a:endParaRPr lang="en-US" sz="2800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3166896" y="4496433"/>
            <a:ext cx="5823635" cy="52322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Modern games; 300 male athletes</a:t>
            </a:r>
            <a:endParaRPr lang="en-US" sz="2800" dirty="0"/>
          </a:p>
        </p:txBody>
      </p:sp>
      <p:sp>
        <p:nvSpPr>
          <p:cNvPr id="12" name="TextBox 11"/>
          <p:cNvSpPr txBox="1"/>
          <p:nvPr/>
        </p:nvSpPr>
        <p:spPr>
          <a:xfrm>
            <a:off x="3166896" y="5468567"/>
            <a:ext cx="5823635" cy="52322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Female athletes allowed</a:t>
            </a:r>
            <a:endParaRPr lang="en-US" sz="2800" dirty="0"/>
          </a:p>
        </p:txBody>
      </p:sp>
      <p:sp>
        <p:nvSpPr>
          <p:cNvPr id="13" name="TextBox 12"/>
          <p:cNvSpPr txBox="1"/>
          <p:nvPr/>
        </p:nvSpPr>
        <p:spPr>
          <a:xfrm>
            <a:off x="1339986" y="6206222"/>
            <a:ext cx="671480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</a:rPr>
              <a:t>Now every four years, except WWI</a:t>
            </a:r>
            <a:endParaRPr lang="en-US" sz="2800" dirty="0">
              <a:solidFill>
                <a:srgbClr val="FF00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63856" y="1352767"/>
            <a:ext cx="75144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Text markers:  began; ended; then, continued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80029015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1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81836"/>
            <a:ext cx="7556313" cy="1116106"/>
          </a:xfrm>
        </p:spPr>
        <p:txBody>
          <a:bodyPr/>
          <a:lstStyle/>
          <a:p>
            <a:r>
              <a:rPr lang="en-US" dirty="0" smtClean="0"/>
              <a:t>COMPARE/CONTRAST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89742" y="1947018"/>
            <a:ext cx="2984611" cy="461665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2400" dirty="0" smtClean="0"/>
              <a:t>ANCIENT Olympics</a:t>
            </a:r>
            <a:endParaRPr lang="en-US" sz="2400" dirty="0"/>
          </a:p>
        </p:txBody>
      </p:sp>
      <p:sp>
        <p:nvSpPr>
          <p:cNvPr id="5" name="TextBox 4"/>
          <p:cNvSpPr txBox="1"/>
          <p:nvPr/>
        </p:nvSpPr>
        <p:spPr>
          <a:xfrm>
            <a:off x="6083175" y="1968004"/>
            <a:ext cx="2955256" cy="461665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2400" dirty="0" smtClean="0"/>
              <a:t>MODERN Olympics</a:t>
            </a:r>
            <a:endParaRPr lang="en-US" sz="2400" dirty="0"/>
          </a:p>
        </p:txBody>
      </p:sp>
      <p:sp>
        <p:nvSpPr>
          <p:cNvPr id="6" name="TextBox 5"/>
          <p:cNvSpPr txBox="1"/>
          <p:nvPr/>
        </p:nvSpPr>
        <p:spPr>
          <a:xfrm>
            <a:off x="4190288" y="1993585"/>
            <a:ext cx="1005203" cy="461665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2400" dirty="0" smtClean="0"/>
              <a:t>BOTH</a:t>
            </a:r>
            <a:endParaRPr lang="en-US" sz="2400" dirty="0"/>
          </a:p>
        </p:txBody>
      </p:sp>
      <p:sp>
        <p:nvSpPr>
          <p:cNvPr id="7" name="TextBox 6"/>
          <p:cNvSpPr txBox="1"/>
          <p:nvPr/>
        </p:nvSpPr>
        <p:spPr>
          <a:xfrm>
            <a:off x="685604" y="2957183"/>
            <a:ext cx="2090687" cy="461665"/>
          </a:xfrm>
          <a:prstGeom prst="rect">
            <a:avLst/>
          </a:prstGeom>
          <a:solidFill>
            <a:srgbClr val="FFFFFF"/>
          </a:solidFill>
        </p:spPr>
        <p:txBody>
          <a:bodyPr wrap="none" rtlCol="0">
            <a:spAutoFit/>
          </a:bodyPr>
          <a:lstStyle/>
          <a:p>
            <a:r>
              <a:rPr lang="en-US" sz="2400" dirty="0" smtClean="0"/>
              <a:t>Chariot races</a:t>
            </a:r>
            <a:endParaRPr lang="en-US" sz="2400" dirty="0"/>
          </a:p>
        </p:txBody>
      </p:sp>
      <p:sp>
        <p:nvSpPr>
          <p:cNvPr id="8" name="TextBox 7"/>
          <p:cNvSpPr txBox="1"/>
          <p:nvPr/>
        </p:nvSpPr>
        <p:spPr>
          <a:xfrm>
            <a:off x="498474" y="4384251"/>
            <a:ext cx="2570736" cy="1200328"/>
          </a:xfrm>
          <a:prstGeom prst="rect">
            <a:avLst/>
          </a:prstGeom>
          <a:solidFill>
            <a:srgbClr val="FFFFFF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2400" dirty="0" smtClean="0"/>
              <a:t>No females</a:t>
            </a:r>
          </a:p>
          <a:p>
            <a:pPr algn="ctr"/>
            <a:r>
              <a:rPr lang="en-US" sz="2400" dirty="0"/>
              <a:t>All nude athletes</a:t>
            </a:r>
          </a:p>
          <a:p>
            <a:pPr algn="ctr"/>
            <a:endParaRPr lang="en-US" sz="2400" dirty="0"/>
          </a:p>
        </p:txBody>
      </p:sp>
      <p:sp>
        <p:nvSpPr>
          <p:cNvPr id="10" name="TextBox 9"/>
          <p:cNvSpPr txBox="1"/>
          <p:nvPr/>
        </p:nvSpPr>
        <p:spPr>
          <a:xfrm>
            <a:off x="3413620" y="2966164"/>
            <a:ext cx="2537601" cy="830997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dirty="0" smtClean="0"/>
              <a:t>Javelin</a:t>
            </a:r>
          </a:p>
          <a:p>
            <a:pPr algn="ctr"/>
            <a:r>
              <a:rPr lang="en-US" sz="2400" dirty="0" smtClean="0"/>
              <a:t>Discus Throw 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3532770" y="4384094"/>
            <a:ext cx="2418451" cy="1200328"/>
          </a:xfrm>
          <a:prstGeom prst="rect">
            <a:avLst/>
          </a:prstGeom>
          <a:solidFill>
            <a:srgbClr val="FFFFFF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2400" dirty="0" smtClean="0"/>
              <a:t>Cheating</a:t>
            </a:r>
          </a:p>
          <a:p>
            <a:pPr algn="ctr"/>
            <a:r>
              <a:rPr lang="en-US" sz="2400" dirty="0"/>
              <a:t>n</a:t>
            </a:r>
            <a:r>
              <a:rPr lang="en-US" sz="2400" dirty="0" smtClean="0"/>
              <a:t>ationalism</a:t>
            </a:r>
          </a:p>
          <a:p>
            <a:pPr algn="ctr"/>
            <a:r>
              <a:rPr lang="en-US" sz="2400" dirty="0" smtClean="0"/>
              <a:t>professionalism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6225420" y="2945178"/>
            <a:ext cx="2537601" cy="461665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dirty="0" smtClean="0"/>
              <a:t>Swimming races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118148" y="4384094"/>
            <a:ext cx="2719014" cy="2308324"/>
          </a:xfrm>
          <a:prstGeom prst="rect">
            <a:avLst/>
          </a:prstGeom>
          <a:solidFill>
            <a:srgbClr val="FFFFFF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2400" dirty="0" smtClean="0">
                <a:solidFill>
                  <a:srgbClr val="FF0000"/>
                </a:solidFill>
              </a:rPr>
              <a:t>Males &amp; females ? </a:t>
            </a:r>
          </a:p>
          <a:p>
            <a:pPr algn="ctr"/>
            <a:r>
              <a:rPr lang="en-US" sz="2400" dirty="0" smtClean="0">
                <a:solidFill>
                  <a:srgbClr val="FF0000"/>
                </a:solidFill>
              </a:rPr>
              <a:t>(inferred PK)</a:t>
            </a:r>
          </a:p>
          <a:p>
            <a:pPr algn="ctr"/>
            <a:endParaRPr lang="en-US" sz="2400" dirty="0" smtClean="0">
              <a:solidFill>
                <a:srgbClr val="FF0000"/>
              </a:solidFill>
            </a:endParaRPr>
          </a:p>
          <a:p>
            <a:pPr algn="ctr"/>
            <a:r>
              <a:rPr lang="en-US" sz="2400" dirty="0" smtClean="0">
                <a:solidFill>
                  <a:srgbClr val="FF0000"/>
                </a:solidFill>
              </a:rPr>
              <a:t>Wear clothes </a:t>
            </a:r>
          </a:p>
          <a:p>
            <a:pPr algn="ctr"/>
            <a:r>
              <a:rPr lang="en-US" sz="2400" dirty="0" smtClean="0">
                <a:solidFill>
                  <a:srgbClr val="FF0000"/>
                </a:solidFill>
              </a:rPr>
              <a:t>(background PK)</a:t>
            </a:r>
            <a:endParaRPr lang="en-US" sz="2400" dirty="0">
              <a:solidFill>
                <a:srgbClr val="FF0000"/>
              </a:solidFill>
            </a:endParaRPr>
          </a:p>
          <a:p>
            <a:pPr algn="ctr"/>
            <a:endParaRPr lang="en-US" sz="2400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3532770" y="1352630"/>
            <a:ext cx="0" cy="53397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6007656" y="1275722"/>
            <a:ext cx="0" cy="53397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289742" y="2754747"/>
            <a:ext cx="8748689" cy="16495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263856" y="843732"/>
            <a:ext cx="70615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Text markers:  unlike, alike, some/but also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28505582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Expository Text Structures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3200" dirty="0" err="1" smtClean="0"/>
              <a:t>Quickwrite</a:t>
            </a:r>
            <a:r>
              <a:rPr lang="en-US" sz="3200" dirty="0" smtClean="0"/>
              <a:t>: </a:t>
            </a:r>
          </a:p>
          <a:p>
            <a:r>
              <a:rPr lang="en-US" sz="3200" dirty="0" smtClean="0"/>
              <a:t>What are they and how do they make comprehension more difficult? </a:t>
            </a:r>
          </a:p>
          <a:p>
            <a:r>
              <a:rPr lang="en-US" sz="3200" dirty="0" smtClean="0"/>
              <a:t>How can you help? </a:t>
            </a:r>
          </a:p>
          <a:p>
            <a:endParaRPr lang="en-US" sz="3200" dirty="0"/>
          </a:p>
          <a:p>
            <a:pPr marL="0" indent="0">
              <a:buNone/>
            </a:pPr>
            <a:r>
              <a:rPr lang="en-US" sz="3200" dirty="0" smtClean="0"/>
              <a:t> 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67071555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i="1" dirty="0" smtClean="0"/>
              <a:t>BEFORE Reading </a:t>
            </a:r>
            <a:r>
              <a:rPr lang="en-US" i="1" dirty="0"/>
              <a:t>Strategies </a:t>
            </a:r>
            <a:r>
              <a:rPr lang="en-US" i="1" dirty="0" smtClean="0"/>
              <a:t/>
            </a:r>
            <a:br>
              <a:rPr lang="en-US" i="1" dirty="0" smtClean="0"/>
            </a:br>
            <a:endParaRPr lang="en-US" dirty="0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98474" y="1806186"/>
            <a:ext cx="8068852" cy="5051814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</a:pPr>
            <a:r>
              <a:rPr lang="en-US" sz="2800" b="1" dirty="0" smtClean="0"/>
              <a:t>Set a purpose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Create motivation &gt; Focus on the goal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What’s the problem?  Why am I using this text? </a:t>
            </a:r>
          </a:p>
          <a:p>
            <a:pPr eaLnBrk="1" hangingPunct="1">
              <a:lnSpc>
                <a:spcPct val="90000"/>
              </a:lnSpc>
            </a:pPr>
            <a:r>
              <a:rPr lang="en-US" sz="2800" b="1" dirty="0" smtClean="0"/>
              <a:t>Predict and Connect: Overview to activate prior knowledge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What’s the title?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Do a picture walk. 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What do I already know about this?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What do I predict will happen/I will learn? 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What questions do I have?  </a:t>
            </a:r>
          </a:p>
          <a:p>
            <a:pPr eaLnBrk="1" hangingPunct="1">
              <a:lnSpc>
                <a:spcPct val="90000"/>
              </a:lnSpc>
            </a:pPr>
            <a:endParaRPr lang="en-US" sz="2400" dirty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US" sz="24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5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528714" y="196537"/>
            <a:ext cx="7556313" cy="1116106"/>
          </a:xfrm>
        </p:spPr>
        <p:txBody>
          <a:bodyPr/>
          <a:lstStyle/>
          <a:p>
            <a:pPr eaLnBrk="1" hangingPunct="1"/>
            <a:r>
              <a:rPr lang="en-US" i="1" dirty="0" smtClean="0"/>
              <a:t>DURING Reading </a:t>
            </a:r>
            <a:r>
              <a:rPr lang="en-US" i="1" dirty="0"/>
              <a:t>Strategies </a:t>
            </a:r>
            <a:r>
              <a:rPr lang="en-US" i="1" dirty="0" smtClean="0"/>
              <a:t/>
            </a:r>
            <a:br>
              <a:rPr lang="en-US" i="1" dirty="0" smtClean="0"/>
            </a:br>
            <a:r>
              <a:rPr lang="en-US" i="1" dirty="0" smtClean="0"/>
              <a:t>(or listening or viewing) </a:t>
            </a:r>
            <a:endParaRPr lang="en-US" dirty="0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1913" y="1650811"/>
            <a:ext cx="8407382" cy="5029095"/>
          </a:xfrm>
        </p:spPr>
        <p:txBody>
          <a:bodyPr>
            <a:normAutofit fontScale="77500" lnSpcReduction="20000"/>
          </a:bodyPr>
          <a:lstStyle/>
          <a:p>
            <a:pPr eaLnBrk="1" hangingPunct="1">
              <a:lnSpc>
                <a:spcPct val="90000"/>
              </a:lnSpc>
            </a:pPr>
            <a:r>
              <a:rPr lang="en-US" sz="2400" b="1" dirty="0"/>
              <a:t>MONITOR</a:t>
            </a:r>
            <a:r>
              <a:rPr lang="en-US" sz="2400" dirty="0"/>
              <a:t>:  Be aware of mistakes and apply strategies to</a:t>
            </a:r>
            <a:r>
              <a:rPr lang="en-US" sz="2400" dirty="0" smtClean="0"/>
              <a:t> </a:t>
            </a:r>
            <a:br>
              <a:rPr lang="en-US" sz="2400" dirty="0" smtClean="0"/>
            </a:br>
            <a:r>
              <a:rPr lang="en-US" sz="2400" dirty="0" smtClean="0"/>
              <a:t>repair</a:t>
            </a:r>
            <a:r>
              <a:rPr lang="en-US" sz="2400" dirty="0"/>
              <a:t>/revise </a:t>
            </a:r>
            <a:r>
              <a:rPr lang="en-US" sz="2400" dirty="0" smtClean="0"/>
              <a:t>understandings </a:t>
            </a:r>
            <a:r>
              <a:rPr lang="en-US" sz="2400" b="1" dirty="0" smtClean="0"/>
              <a:t>(CLARIFY)</a:t>
            </a:r>
          </a:p>
          <a:p>
            <a:pPr>
              <a:lnSpc>
                <a:spcPct val="90000"/>
              </a:lnSpc>
            </a:pPr>
            <a:r>
              <a:rPr lang="en-US" sz="2400" b="1" dirty="0" smtClean="0"/>
              <a:t>Make Connections</a:t>
            </a:r>
            <a:r>
              <a:rPr lang="en-US" sz="2400" dirty="0" smtClean="0"/>
              <a:t>: Text-to-self, text-to-text, and text-to-world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>
                <a:solidFill>
                  <a:srgbClr val="FF0000"/>
                </a:solidFill>
              </a:rPr>
              <a:t>Determine important ideas: </a:t>
            </a:r>
            <a:r>
              <a:rPr lang="en-US" sz="2400" dirty="0" smtClean="0">
                <a:solidFill>
                  <a:srgbClr val="FF0000"/>
                </a:solidFill>
              </a:rPr>
              <a:t>Use text clues as evidence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/>
              <a:t>Ask Questions: </a:t>
            </a:r>
            <a:r>
              <a:rPr lang="en-US" sz="2400" dirty="0"/>
              <a:t>Readers asks ?’</a:t>
            </a:r>
            <a:r>
              <a:rPr lang="en-US" sz="2400" dirty="0" err="1"/>
              <a:t>s</a:t>
            </a:r>
            <a:r>
              <a:rPr lang="en-US" sz="2400" dirty="0"/>
              <a:t> and reads to clarify before, during, and after reading</a:t>
            </a:r>
            <a:r>
              <a:rPr lang="en-US" sz="2400" dirty="0" smtClean="0"/>
              <a:t> 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>
                <a:solidFill>
                  <a:srgbClr val="FF0000"/>
                </a:solidFill>
              </a:rPr>
              <a:t>Analyze</a:t>
            </a:r>
            <a:r>
              <a:rPr lang="en-US" sz="2400" b="1" dirty="0" smtClean="0"/>
              <a:t>/Critique</a:t>
            </a:r>
            <a:r>
              <a:rPr lang="en-US" sz="2400" dirty="0" smtClean="0"/>
              <a:t>: Use text features and structures to reflect on what stands out (overall gist) and how it stands out</a:t>
            </a:r>
          </a:p>
          <a:p>
            <a:pPr>
              <a:lnSpc>
                <a:spcPct val="90000"/>
              </a:lnSpc>
            </a:pPr>
            <a:r>
              <a:rPr lang="en-US" sz="2400" b="1" dirty="0" smtClean="0"/>
              <a:t>Visualize (Image): </a:t>
            </a:r>
            <a:r>
              <a:rPr lang="en-US" sz="2400" dirty="0" smtClean="0"/>
              <a:t>Use imagination and senses to picture, smell, taste, or feel something in the text</a:t>
            </a:r>
          </a:p>
          <a:p>
            <a:pPr>
              <a:lnSpc>
                <a:spcPct val="90000"/>
              </a:lnSpc>
            </a:pPr>
            <a:r>
              <a:rPr lang="en-US" sz="2400" b="1" dirty="0" smtClean="0">
                <a:solidFill>
                  <a:srgbClr val="FF0000"/>
                </a:solidFill>
              </a:rPr>
              <a:t>Infer</a:t>
            </a:r>
            <a:r>
              <a:rPr lang="en-US" sz="2400" dirty="0" smtClean="0">
                <a:solidFill>
                  <a:srgbClr val="FF0000"/>
                </a:solidFill>
              </a:rPr>
              <a:t>: Use clues from text &amp; background knowledge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/>
              <a:t>Summarize: </a:t>
            </a:r>
            <a:r>
              <a:rPr lang="en-US" sz="2400" dirty="0"/>
              <a:t>Identify the main idea and supporting details from the </a:t>
            </a:r>
            <a:r>
              <a:rPr lang="en-US" sz="2400" dirty="0" smtClean="0"/>
              <a:t>text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/>
              <a:t>Synthesize</a:t>
            </a:r>
            <a:r>
              <a:rPr lang="en-US" sz="2400" dirty="0" smtClean="0"/>
              <a:t>: Tell the </a:t>
            </a:r>
            <a:r>
              <a:rPr lang="en-US" sz="2400" dirty="0" smtClean="0"/>
              <a:t>main </a:t>
            </a:r>
            <a:r>
              <a:rPr lang="en-US" sz="2400" dirty="0" smtClean="0"/>
              <a:t>ideas and add original reflection/</a:t>
            </a:r>
            <a:r>
              <a:rPr lang="en-US" sz="2400" dirty="0" smtClean="0"/>
              <a:t>interpretation that connects to bigger ideas beyond the text</a:t>
            </a:r>
            <a:endParaRPr lang="en-US" sz="2400" dirty="0" smtClean="0"/>
          </a:p>
          <a:p>
            <a:pPr eaLnBrk="1" hangingPunct="1">
              <a:lnSpc>
                <a:spcPct val="90000"/>
              </a:lnSpc>
            </a:pPr>
            <a:endParaRPr lang="en-US" sz="2400" dirty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US" sz="24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5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extBox 18"/>
          <p:cNvSpPr txBox="1">
            <a:spLocks noChangeArrowheads="1"/>
          </p:cNvSpPr>
          <p:nvPr/>
        </p:nvSpPr>
        <p:spPr bwMode="auto">
          <a:xfrm>
            <a:off x="4361015" y="3851017"/>
            <a:ext cx="498855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2800" dirty="0"/>
              <a:t>M</a:t>
            </a:r>
          </a:p>
        </p:txBody>
      </p:sp>
      <p:sp>
        <p:nvSpPr>
          <p:cNvPr id="27" name="TextBox 23"/>
          <p:cNvSpPr txBox="1">
            <a:spLocks noChangeArrowheads="1"/>
          </p:cNvSpPr>
          <p:nvPr/>
        </p:nvSpPr>
        <p:spPr bwMode="auto">
          <a:xfrm>
            <a:off x="2057101" y="3505200"/>
            <a:ext cx="375248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2800" dirty="0"/>
              <a:t>S</a:t>
            </a:r>
          </a:p>
        </p:txBody>
      </p:sp>
      <p:sp>
        <p:nvSpPr>
          <p:cNvPr id="24" name="TextBox 21"/>
          <p:cNvSpPr txBox="1">
            <a:spLocks noChangeArrowheads="1"/>
          </p:cNvSpPr>
          <p:nvPr/>
        </p:nvSpPr>
        <p:spPr bwMode="auto">
          <a:xfrm>
            <a:off x="5943600" y="5567362"/>
            <a:ext cx="390525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prstTxWarp prst="textNoShape">
              <a:avLst/>
            </a:prstTxWarp>
            <a:spAutoFit/>
          </a:bodyPr>
          <a:lstStyle/>
          <a:p>
            <a:r>
              <a:rPr lang="en-US" sz="2800" dirty="0" smtClean="0"/>
              <a:t>A</a:t>
            </a:r>
            <a:endParaRPr lang="en-US" sz="2800" dirty="0"/>
          </a:p>
        </p:txBody>
      </p:sp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/>
              <a:t>Key</a:t>
            </a:r>
            <a:r>
              <a:rPr lang="en-US" dirty="0" smtClean="0"/>
              <a:t> Reading </a:t>
            </a:r>
            <a:r>
              <a:rPr lang="en-US" dirty="0"/>
              <a:t>Strategies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M+MDAAVISS</a:t>
            </a:r>
            <a:endParaRPr lang="en-US" dirty="0"/>
          </a:p>
        </p:txBody>
      </p:sp>
      <p:sp>
        <p:nvSpPr>
          <p:cNvPr id="50179" name="AutoShape 3"/>
          <p:cNvSpPr>
            <a:spLocks noChangeArrowheads="1"/>
          </p:cNvSpPr>
          <p:nvPr/>
        </p:nvSpPr>
        <p:spPr bwMode="auto">
          <a:xfrm>
            <a:off x="3352800" y="3429000"/>
            <a:ext cx="2667000" cy="1371600"/>
          </a:xfrm>
          <a:prstGeom prst="roundRect">
            <a:avLst>
              <a:gd name="adj" fmla="val 16667"/>
            </a:avLst>
          </a:prstGeom>
          <a:solidFill>
            <a:schemeClr val="accent2">
              <a:lumMod val="10000"/>
              <a:lumOff val="9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dirty="0"/>
              <a:t>MONITOR </a:t>
            </a:r>
          </a:p>
          <a:p>
            <a:pPr algn="ctr"/>
            <a:r>
              <a:rPr lang="en-US" dirty="0"/>
              <a:t>AND </a:t>
            </a:r>
          </a:p>
          <a:p>
            <a:pPr algn="ctr"/>
            <a:r>
              <a:rPr lang="en-US" dirty="0"/>
              <a:t>CLARIFY </a:t>
            </a:r>
          </a:p>
        </p:txBody>
      </p:sp>
      <p:sp>
        <p:nvSpPr>
          <p:cNvPr id="24580" name="Line 9"/>
          <p:cNvSpPr>
            <a:spLocks noChangeShapeType="1"/>
          </p:cNvSpPr>
          <p:nvPr/>
        </p:nvSpPr>
        <p:spPr bwMode="auto">
          <a:xfrm flipV="1">
            <a:off x="5943600" y="3200400"/>
            <a:ext cx="304800" cy="3048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581" name="Line 10"/>
          <p:cNvSpPr>
            <a:spLocks noChangeShapeType="1"/>
          </p:cNvSpPr>
          <p:nvPr/>
        </p:nvSpPr>
        <p:spPr bwMode="auto">
          <a:xfrm flipH="1" flipV="1">
            <a:off x="6019799" y="4343400"/>
            <a:ext cx="67503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582" name="Line 11"/>
          <p:cNvSpPr>
            <a:spLocks noChangeShapeType="1"/>
          </p:cNvSpPr>
          <p:nvPr/>
        </p:nvSpPr>
        <p:spPr bwMode="auto">
          <a:xfrm flipV="1">
            <a:off x="3962400" y="4800599"/>
            <a:ext cx="381000" cy="7667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583" name="Line 12"/>
          <p:cNvSpPr>
            <a:spLocks noChangeShapeType="1"/>
          </p:cNvSpPr>
          <p:nvPr/>
        </p:nvSpPr>
        <p:spPr bwMode="auto">
          <a:xfrm flipV="1">
            <a:off x="2708274" y="4343400"/>
            <a:ext cx="644526" cy="4572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584" name="Line 13"/>
          <p:cNvSpPr>
            <a:spLocks noChangeShapeType="1"/>
          </p:cNvSpPr>
          <p:nvPr/>
        </p:nvSpPr>
        <p:spPr bwMode="auto">
          <a:xfrm flipH="1" flipV="1">
            <a:off x="4572000" y="2514600"/>
            <a:ext cx="0" cy="9144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585" name="Line 15"/>
          <p:cNvSpPr>
            <a:spLocks noChangeShapeType="1"/>
          </p:cNvSpPr>
          <p:nvPr/>
        </p:nvSpPr>
        <p:spPr bwMode="auto">
          <a:xfrm flipH="1" flipV="1">
            <a:off x="2889848" y="2743200"/>
            <a:ext cx="724888" cy="70485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587" name="TextBox 18"/>
          <p:cNvSpPr txBox="1">
            <a:spLocks noChangeArrowheads="1"/>
          </p:cNvSpPr>
          <p:nvPr/>
        </p:nvSpPr>
        <p:spPr bwMode="auto">
          <a:xfrm>
            <a:off x="4266819" y="1991380"/>
            <a:ext cx="498855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2800" dirty="0"/>
              <a:t>M</a:t>
            </a:r>
          </a:p>
        </p:txBody>
      </p:sp>
      <p:sp>
        <p:nvSpPr>
          <p:cNvPr id="24588" name="TextBox 19"/>
          <p:cNvSpPr txBox="1">
            <a:spLocks noChangeArrowheads="1"/>
          </p:cNvSpPr>
          <p:nvPr/>
        </p:nvSpPr>
        <p:spPr bwMode="auto">
          <a:xfrm>
            <a:off x="6248400" y="2743200"/>
            <a:ext cx="446431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2800"/>
              <a:t>D</a:t>
            </a:r>
          </a:p>
        </p:txBody>
      </p:sp>
      <p:sp>
        <p:nvSpPr>
          <p:cNvPr id="24589" name="TextBox 20"/>
          <p:cNvSpPr txBox="1">
            <a:spLocks noChangeArrowheads="1"/>
          </p:cNvSpPr>
          <p:nvPr/>
        </p:nvSpPr>
        <p:spPr bwMode="auto">
          <a:xfrm>
            <a:off x="6896443" y="4133850"/>
            <a:ext cx="403225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prstTxWarp prst="textNoShape">
              <a:avLst/>
            </a:prstTxWarp>
            <a:spAutoFit/>
          </a:bodyPr>
          <a:lstStyle/>
          <a:p>
            <a:r>
              <a:rPr lang="en-US" sz="2800" dirty="0"/>
              <a:t>A</a:t>
            </a:r>
          </a:p>
        </p:txBody>
      </p:sp>
      <p:sp>
        <p:nvSpPr>
          <p:cNvPr id="50182" name="AutoShape 6"/>
          <p:cNvSpPr>
            <a:spLocks noChangeArrowheads="1"/>
          </p:cNvSpPr>
          <p:nvPr/>
        </p:nvSpPr>
        <p:spPr bwMode="auto">
          <a:xfrm>
            <a:off x="6468066" y="4112627"/>
            <a:ext cx="2667000" cy="685800"/>
          </a:xfrm>
          <a:prstGeom prst="roundRect">
            <a:avLst>
              <a:gd name="adj" fmla="val 44532"/>
            </a:avLst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2800" b="1" dirty="0"/>
              <a:t>A</a:t>
            </a:r>
            <a:r>
              <a:rPr lang="en-US" dirty="0"/>
              <a:t>SK QUESTIONS</a:t>
            </a:r>
          </a:p>
        </p:txBody>
      </p:sp>
      <p:sp>
        <p:nvSpPr>
          <p:cNvPr id="24591" name="TextBox 21"/>
          <p:cNvSpPr txBox="1">
            <a:spLocks noChangeArrowheads="1"/>
          </p:cNvSpPr>
          <p:nvPr/>
        </p:nvSpPr>
        <p:spPr bwMode="auto">
          <a:xfrm>
            <a:off x="3505200" y="5560427"/>
            <a:ext cx="441146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prstTxWarp prst="textNoShape">
              <a:avLst/>
            </a:prstTxWarp>
            <a:spAutoFit/>
          </a:bodyPr>
          <a:lstStyle/>
          <a:p>
            <a:r>
              <a:rPr lang="en-US" sz="2800" dirty="0"/>
              <a:t>V</a:t>
            </a:r>
          </a:p>
        </p:txBody>
      </p:sp>
      <p:sp>
        <p:nvSpPr>
          <p:cNvPr id="24592" name="TextBox 22"/>
          <p:cNvSpPr txBox="1">
            <a:spLocks noChangeArrowheads="1"/>
          </p:cNvSpPr>
          <p:nvPr/>
        </p:nvSpPr>
        <p:spPr bwMode="auto">
          <a:xfrm>
            <a:off x="2244725" y="4727450"/>
            <a:ext cx="297051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2800" dirty="0"/>
              <a:t>I</a:t>
            </a:r>
          </a:p>
        </p:txBody>
      </p:sp>
      <p:sp>
        <p:nvSpPr>
          <p:cNvPr id="24593" name="TextBox 23"/>
          <p:cNvSpPr txBox="1">
            <a:spLocks noChangeArrowheads="1"/>
          </p:cNvSpPr>
          <p:nvPr/>
        </p:nvSpPr>
        <p:spPr bwMode="auto">
          <a:xfrm>
            <a:off x="2506864" y="2133600"/>
            <a:ext cx="375248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2800" dirty="0"/>
              <a:t>S</a:t>
            </a:r>
          </a:p>
        </p:txBody>
      </p:sp>
      <p:sp>
        <p:nvSpPr>
          <p:cNvPr id="50180" name="AutoShape 4"/>
          <p:cNvSpPr>
            <a:spLocks noChangeArrowheads="1"/>
          </p:cNvSpPr>
          <p:nvPr/>
        </p:nvSpPr>
        <p:spPr bwMode="auto">
          <a:xfrm>
            <a:off x="484374" y="4727450"/>
            <a:ext cx="2223900" cy="839912"/>
          </a:xfrm>
          <a:prstGeom prst="roundRect">
            <a:avLst>
              <a:gd name="adj" fmla="val 16667"/>
            </a:avLst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2800" b="1" dirty="0" smtClean="0"/>
              <a:t>I</a:t>
            </a:r>
            <a:r>
              <a:rPr lang="en-US" dirty="0" smtClean="0"/>
              <a:t>NFER/</a:t>
            </a:r>
          </a:p>
          <a:p>
            <a:pPr algn="ctr"/>
            <a:r>
              <a:rPr lang="en-US" dirty="0"/>
              <a:t>PREDICT</a:t>
            </a:r>
          </a:p>
        </p:txBody>
      </p:sp>
      <p:sp>
        <p:nvSpPr>
          <p:cNvPr id="50181" name="AutoShape 5"/>
          <p:cNvSpPr>
            <a:spLocks noChangeArrowheads="1"/>
          </p:cNvSpPr>
          <p:nvPr/>
        </p:nvSpPr>
        <p:spPr bwMode="auto">
          <a:xfrm>
            <a:off x="3657600" y="1676400"/>
            <a:ext cx="2286000" cy="838200"/>
          </a:xfrm>
          <a:prstGeom prst="roundRect">
            <a:avLst>
              <a:gd name="adj" fmla="val 16667"/>
            </a:avLst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2800" b="1" dirty="0"/>
              <a:t>M</a:t>
            </a:r>
            <a:r>
              <a:rPr lang="en-US" dirty="0"/>
              <a:t>AKE </a:t>
            </a:r>
          </a:p>
          <a:p>
            <a:pPr algn="ctr"/>
            <a:r>
              <a:rPr lang="en-US" dirty="0"/>
              <a:t>CONNECTIONS</a:t>
            </a:r>
          </a:p>
        </p:txBody>
      </p:sp>
      <p:sp>
        <p:nvSpPr>
          <p:cNvPr id="50183" name="AutoShape 7"/>
          <p:cNvSpPr>
            <a:spLocks noChangeArrowheads="1"/>
          </p:cNvSpPr>
          <p:nvPr/>
        </p:nvSpPr>
        <p:spPr bwMode="auto">
          <a:xfrm>
            <a:off x="2708274" y="5567362"/>
            <a:ext cx="2057400" cy="685800"/>
          </a:xfrm>
          <a:prstGeom prst="roundRect">
            <a:avLst>
              <a:gd name="adj" fmla="val 16667"/>
            </a:avLst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2800" b="1" dirty="0"/>
              <a:t>V</a:t>
            </a:r>
            <a:r>
              <a:rPr lang="en-US" dirty="0"/>
              <a:t>ISUALIZE</a:t>
            </a:r>
          </a:p>
        </p:txBody>
      </p:sp>
      <p:sp>
        <p:nvSpPr>
          <p:cNvPr id="50184" name="AutoShape 8"/>
          <p:cNvSpPr>
            <a:spLocks noChangeArrowheads="1"/>
          </p:cNvSpPr>
          <p:nvPr/>
        </p:nvSpPr>
        <p:spPr bwMode="auto">
          <a:xfrm>
            <a:off x="1216025" y="2057400"/>
            <a:ext cx="2057400" cy="685800"/>
          </a:xfrm>
          <a:prstGeom prst="roundRect">
            <a:avLst>
              <a:gd name="adj" fmla="val 16667"/>
            </a:avLst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2800" b="1" dirty="0" smtClean="0"/>
              <a:t>S</a:t>
            </a:r>
            <a:r>
              <a:rPr lang="en-US" dirty="0" smtClean="0"/>
              <a:t>YNTHESIZE</a:t>
            </a:r>
            <a:endParaRPr lang="en-US" dirty="0"/>
          </a:p>
        </p:txBody>
      </p:sp>
      <p:sp>
        <p:nvSpPr>
          <p:cNvPr id="50190" name="AutoShape 14"/>
          <p:cNvSpPr>
            <a:spLocks noChangeArrowheads="1"/>
          </p:cNvSpPr>
          <p:nvPr/>
        </p:nvSpPr>
        <p:spPr bwMode="auto">
          <a:xfrm>
            <a:off x="6271413" y="2225480"/>
            <a:ext cx="2438400" cy="1066800"/>
          </a:xfrm>
          <a:prstGeom prst="roundRect">
            <a:avLst>
              <a:gd name="adj" fmla="val 16667"/>
            </a:avLst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2800" b="1" dirty="0"/>
              <a:t>D</a:t>
            </a:r>
            <a:r>
              <a:rPr lang="en-US" dirty="0"/>
              <a:t>ETERMINE </a:t>
            </a:r>
          </a:p>
          <a:p>
            <a:pPr algn="ctr"/>
            <a:r>
              <a:rPr lang="en-US" dirty="0"/>
              <a:t>IMPORTANT</a:t>
            </a:r>
          </a:p>
          <a:p>
            <a:pPr algn="ctr"/>
            <a:r>
              <a:rPr lang="en-US" dirty="0"/>
              <a:t>IDEAS</a:t>
            </a:r>
          </a:p>
        </p:txBody>
      </p:sp>
      <p:sp>
        <p:nvSpPr>
          <p:cNvPr id="23" name="AutoShape 6"/>
          <p:cNvSpPr>
            <a:spLocks noChangeArrowheads="1"/>
          </p:cNvSpPr>
          <p:nvPr/>
        </p:nvSpPr>
        <p:spPr bwMode="auto">
          <a:xfrm>
            <a:off x="5181600" y="5567362"/>
            <a:ext cx="2667000" cy="685800"/>
          </a:xfrm>
          <a:prstGeom prst="roundRect">
            <a:avLst>
              <a:gd name="adj" fmla="val 44532"/>
            </a:avLst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2800" b="1" dirty="0" smtClean="0"/>
              <a:t>A</a:t>
            </a:r>
            <a:r>
              <a:rPr lang="en-US" dirty="0" smtClean="0"/>
              <a:t>NALYZE/CRITIQUE</a:t>
            </a:r>
            <a:endParaRPr lang="en-US" dirty="0"/>
          </a:p>
        </p:txBody>
      </p:sp>
      <p:sp>
        <p:nvSpPr>
          <p:cNvPr id="25" name="Line 11"/>
          <p:cNvSpPr>
            <a:spLocks noChangeShapeType="1"/>
          </p:cNvSpPr>
          <p:nvPr/>
        </p:nvSpPr>
        <p:spPr bwMode="auto">
          <a:xfrm flipH="1" flipV="1">
            <a:off x="5181600" y="4800599"/>
            <a:ext cx="838200" cy="7667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AutoShape 8"/>
          <p:cNvSpPr>
            <a:spLocks noChangeArrowheads="1"/>
          </p:cNvSpPr>
          <p:nvPr/>
        </p:nvSpPr>
        <p:spPr bwMode="auto">
          <a:xfrm>
            <a:off x="484374" y="3448050"/>
            <a:ext cx="2057400" cy="685800"/>
          </a:xfrm>
          <a:prstGeom prst="roundRect">
            <a:avLst>
              <a:gd name="adj" fmla="val 16667"/>
            </a:avLst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2800" b="1" dirty="0"/>
              <a:t>S</a:t>
            </a:r>
            <a:r>
              <a:rPr lang="en-US" dirty="0"/>
              <a:t>UMMARIZE</a:t>
            </a:r>
          </a:p>
        </p:txBody>
      </p:sp>
      <p:sp>
        <p:nvSpPr>
          <p:cNvPr id="28" name="Line 15"/>
          <p:cNvSpPr>
            <a:spLocks noChangeShapeType="1"/>
          </p:cNvSpPr>
          <p:nvPr/>
        </p:nvSpPr>
        <p:spPr bwMode="auto">
          <a:xfrm flipH="1" flipV="1">
            <a:off x="2541774" y="3733800"/>
            <a:ext cx="811025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50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50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501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501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501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501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501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501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501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501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000" fill="hold"/>
                                        <p:tgtEl>
                                          <p:spTgt spid="501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000" fill="hold"/>
                                        <p:tgtEl>
                                          <p:spTgt spid="501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501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000" fill="hold"/>
                                        <p:tgtEl>
                                          <p:spTgt spid="501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0179" grpId="0" animBg="1"/>
      <p:bldP spid="50182" grpId="0" animBg="1"/>
      <p:bldP spid="50180" grpId="0" animBg="1"/>
      <p:bldP spid="50181" grpId="0" animBg="1"/>
      <p:bldP spid="50183" grpId="0" animBg="1"/>
      <p:bldP spid="50184" grpId="0" animBg="1"/>
      <p:bldP spid="50190" grpId="0" animBg="1"/>
      <p:bldP spid="23" grpId="0" animBg="1"/>
      <p:bldP spid="26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498474" y="349649"/>
            <a:ext cx="7556313" cy="1116106"/>
          </a:xfrm>
        </p:spPr>
        <p:txBody>
          <a:bodyPr/>
          <a:lstStyle/>
          <a:p>
            <a:pPr eaLnBrk="1" hangingPunct="1"/>
            <a:r>
              <a:rPr lang="en-US" i="1" dirty="0" smtClean="0"/>
              <a:t>AFTER Reading </a:t>
            </a:r>
            <a:r>
              <a:rPr lang="en-US" i="1" dirty="0"/>
              <a:t>Strategies </a:t>
            </a:r>
            <a:r>
              <a:rPr lang="en-US" i="1" dirty="0" smtClean="0"/>
              <a:t/>
            </a:r>
            <a:br>
              <a:rPr lang="en-US" i="1" dirty="0" smtClean="0"/>
            </a:br>
            <a:endParaRPr lang="en-US" dirty="0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98474" y="1806186"/>
            <a:ext cx="8068852" cy="5051814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</a:pPr>
            <a:r>
              <a:rPr lang="en-US" sz="2800" b="1" dirty="0" smtClean="0">
                <a:solidFill>
                  <a:srgbClr val="FF0000"/>
                </a:solidFill>
              </a:rPr>
              <a:t>Organize and Shape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>
                <a:solidFill>
                  <a:srgbClr val="FF0000"/>
                </a:solidFill>
              </a:rPr>
              <a:t>How can I best show my </a:t>
            </a:r>
            <a:r>
              <a:rPr lang="en-US" sz="2400" dirty="0" smtClean="0">
                <a:solidFill>
                  <a:srgbClr val="FF0000"/>
                </a:solidFill>
              </a:rPr>
              <a:t/>
            </a:r>
            <a:br>
              <a:rPr lang="en-US" sz="2400" dirty="0" smtClean="0">
                <a:solidFill>
                  <a:srgbClr val="FF0000"/>
                </a:solidFill>
              </a:rPr>
            </a:br>
            <a:r>
              <a:rPr lang="en-US" sz="2400" dirty="0" smtClean="0">
                <a:solidFill>
                  <a:srgbClr val="FF0000"/>
                </a:solidFill>
              </a:rPr>
              <a:t>understanding </a:t>
            </a:r>
            <a:r>
              <a:rPr lang="en-US" sz="2400" dirty="0" smtClean="0">
                <a:solidFill>
                  <a:srgbClr val="FF0000"/>
                </a:solidFill>
              </a:rPr>
              <a:t>of the most important big ideas?  </a:t>
            </a:r>
          </a:p>
          <a:p>
            <a:pPr eaLnBrk="1" hangingPunct="1">
              <a:lnSpc>
                <a:spcPct val="90000"/>
              </a:lnSpc>
            </a:pPr>
            <a:r>
              <a:rPr lang="en-US" sz="2800" b="1" dirty="0" smtClean="0"/>
              <a:t>Reflect and Revise 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What works and what doesn’t work</a:t>
            </a:r>
          </a:p>
          <a:p>
            <a:pPr>
              <a:lnSpc>
                <a:spcPct val="90000"/>
              </a:lnSpc>
            </a:pPr>
            <a:r>
              <a:rPr lang="en-US" sz="2600" b="1" dirty="0" smtClean="0"/>
              <a:t>Publish: Make comprehension public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How can I share? With whom? When? Where? 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(How can we, as teachers, make this experience authentic – to address a real purpose) </a:t>
            </a:r>
          </a:p>
          <a:p>
            <a:pPr eaLnBrk="1" hangingPunct="1">
              <a:lnSpc>
                <a:spcPct val="90000"/>
              </a:lnSpc>
            </a:pPr>
            <a:endParaRPr lang="en-US" sz="2400" dirty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US" sz="2400" dirty="0"/>
          </a:p>
        </p:txBody>
      </p:sp>
      <p:sp>
        <p:nvSpPr>
          <p:cNvPr id="4" name="TextBox 3"/>
          <p:cNvSpPr txBox="1"/>
          <p:nvPr/>
        </p:nvSpPr>
        <p:spPr>
          <a:xfrm>
            <a:off x="5140168" y="1113688"/>
            <a:ext cx="3427158" cy="1384995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Create and share </a:t>
            </a:r>
            <a:r>
              <a:rPr lang="en-US" sz="2800" b="1" dirty="0" smtClean="0"/>
              <a:t>a “mental representation”! 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5" grpId="0" build="p"/>
      <p:bldP spid="4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 (on wiki)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993112"/>
            <a:ext cx="7556313" cy="4144963"/>
          </a:xfrm>
        </p:spPr>
        <p:txBody>
          <a:bodyPr>
            <a:normAutofit/>
          </a:bodyPr>
          <a:lstStyle/>
          <a:p>
            <a:r>
              <a:rPr lang="en-US" sz="2800" dirty="0" smtClean="0"/>
              <a:t>Comprehension Self-Assessment </a:t>
            </a:r>
          </a:p>
          <a:p>
            <a:r>
              <a:rPr lang="en-US" sz="2800" dirty="0" smtClean="0"/>
              <a:t>Finish Olympics text structures class activity</a:t>
            </a:r>
          </a:p>
          <a:p>
            <a:r>
              <a:rPr lang="en-US" sz="2800" dirty="0" smtClean="0"/>
              <a:t>Read short article about online text structures </a:t>
            </a:r>
          </a:p>
          <a:p>
            <a:r>
              <a:rPr lang="en-US" sz="2800" dirty="0" smtClean="0"/>
              <a:t>Study for Quiz</a:t>
            </a:r>
            <a:endParaRPr lang="en-US" sz="2600" dirty="0" smtClean="0"/>
          </a:p>
        </p:txBody>
      </p:sp>
    </p:spTree>
    <p:extLst>
      <p:ext uri="{BB962C8B-B14F-4D97-AF65-F5344CB8AC3E}">
        <p14:creationId xmlns:p14="http://schemas.microsoft.com/office/powerpoint/2010/main" val="271766196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Chapter 5: Key Ideas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600200"/>
            <a:ext cx="7556313" cy="4749800"/>
          </a:xfrm>
        </p:spPr>
        <p:txBody>
          <a:bodyPr>
            <a:normAutofit/>
          </a:bodyPr>
          <a:lstStyle/>
          <a:p>
            <a:r>
              <a:rPr lang="en-US" sz="2800" b="1" dirty="0" smtClean="0"/>
              <a:t>Explicit Teaching of Comprehension Strategies</a:t>
            </a:r>
          </a:p>
          <a:p>
            <a:pPr lvl="1"/>
            <a:r>
              <a:rPr lang="en-US" sz="2600" dirty="0"/>
              <a:t> </a:t>
            </a:r>
            <a:r>
              <a:rPr lang="en-US" sz="2600" b="1" dirty="0" smtClean="0"/>
              <a:t>I Do, We Do, You Do, Redo Sequence: </a:t>
            </a:r>
            <a:r>
              <a:rPr lang="en-US" sz="2600" dirty="0" smtClean="0"/>
              <a:t>Define/Explain, Model with think-aloud, </a:t>
            </a:r>
            <a:r>
              <a:rPr lang="en-US" sz="2600" dirty="0" err="1" smtClean="0"/>
              <a:t>Scaffolded</a:t>
            </a:r>
            <a:r>
              <a:rPr lang="en-US" sz="2600" dirty="0" smtClean="0"/>
              <a:t> Practice, Debrief/Reflect; Independent Application and Practice</a:t>
            </a:r>
          </a:p>
          <a:p>
            <a:pPr lvl="1"/>
            <a:r>
              <a:rPr lang="en-US" sz="2600" b="1" dirty="0" smtClean="0"/>
              <a:t>Techniques for teaching key comprehension strategies: </a:t>
            </a:r>
            <a:r>
              <a:rPr lang="en-US" sz="2600" dirty="0" smtClean="0"/>
              <a:t>inferring, connecting, questioning, monitoring (fix-up strategies), summarizing</a:t>
            </a:r>
          </a:p>
          <a:p>
            <a:pPr lvl="1"/>
            <a:r>
              <a:rPr lang="en-US" sz="2600" b="1" dirty="0" smtClean="0"/>
              <a:t>Differentiating Strategy Instruction </a:t>
            </a:r>
          </a:p>
        </p:txBody>
      </p:sp>
    </p:spTree>
    <p:extLst>
      <p:ext uri="{BB962C8B-B14F-4D97-AF65-F5344CB8AC3E}">
        <p14:creationId xmlns:p14="http://schemas.microsoft.com/office/powerpoint/2010/main" val="38704762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Chapter 5: Key Ideas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600200"/>
            <a:ext cx="7556313" cy="5105400"/>
          </a:xfrm>
        </p:spPr>
        <p:txBody>
          <a:bodyPr>
            <a:normAutofit fontScale="92500" lnSpcReduction="10000"/>
          </a:bodyPr>
          <a:lstStyle/>
          <a:p>
            <a:r>
              <a:rPr lang="en-US" sz="2800" b="1" dirty="0" smtClean="0"/>
              <a:t>Explicit Teaching of Text Characteristics</a:t>
            </a:r>
          </a:p>
          <a:p>
            <a:pPr lvl="1"/>
            <a:r>
              <a:rPr lang="en-US" sz="2600" dirty="0"/>
              <a:t> </a:t>
            </a:r>
            <a:r>
              <a:rPr lang="en-US" sz="2600" dirty="0" smtClean="0"/>
              <a:t>Defining the type of text (and linking to specific text features) </a:t>
            </a:r>
          </a:p>
          <a:p>
            <a:pPr lvl="1"/>
            <a:r>
              <a:rPr lang="en-US" sz="2600" dirty="0" smtClean="0"/>
              <a:t>Genres and Text </a:t>
            </a:r>
            <a:r>
              <a:rPr lang="en-US" sz="2600" dirty="0"/>
              <a:t>C</a:t>
            </a:r>
            <a:r>
              <a:rPr lang="en-US" sz="2600" dirty="0" smtClean="0"/>
              <a:t>oncepts (page 138) </a:t>
            </a:r>
          </a:p>
          <a:p>
            <a:pPr lvl="1"/>
            <a:r>
              <a:rPr lang="en-US" sz="2600" dirty="0" smtClean="0"/>
              <a:t>Teaching about internal text structure</a:t>
            </a:r>
          </a:p>
          <a:p>
            <a:pPr lvl="2"/>
            <a:r>
              <a:rPr lang="en-US" sz="2600" b="1" dirty="0" smtClean="0"/>
              <a:t>Narrative text structure </a:t>
            </a:r>
            <a:r>
              <a:rPr lang="en-US" sz="2600" dirty="0" smtClean="0"/>
              <a:t>(story grammar) (Chart on p. 142 – narrative elements) </a:t>
            </a:r>
          </a:p>
          <a:p>
            <a:pPr lvl="2"/>
            <a:r>
              <a:rPr lang="en-US" sz="2600" b="1" dirty="0" smtClean="0"/>
              <a:t>Expository text structures </a:t>
            </a:r>
            <a:r>
              <a:rPr lang="en-US" sz="2600" dirty="0" smtClean="0"/>
              <a:t>(Organizational patterns: Chart on p. 143) Description, compare-contrast, sequence, cause-effect, problem-solution</a:t>
            </a:r>
          </a:p>
          <a:p>
            <a:pPr lvl="2"/>
            <a:r>
              <a:rPr lang="en-US" sz="2600" b="1" dirty="0" smtClean="0"/>
              <a:t>Technology-Based/Web-based texts: </a:t>
            </a:r>
            <a:r>
              <a:rPr lang="en-US" sz="2600" dirty="0" smtClean="0"/>
              <a:t>challenges for searching, navigating, evaluating </a:t>
            </a:r>
          </a:p>
        </p:txBody>
      </p:sp>
    </p:spTree>
    <p:extLst>
      <p:ext uri="{BB962C8B-B14F-4D97-AF65-F5344CB8AC3E}">
        <p14:creationId xmlns:p14="http://schemas.microsoft.com/office/powerpoint/2010/main" val="114980770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Today’s 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292491"/>
            <a:ext cx="7556313" cy="52578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 </a:t>
            </a:r>
            <a:r>
              <a:rPr lang="en-US" sz="3200" dirty="0" smtClean="0"/>
              <a:t>Practice comprehension: </a:t>
            </a:r>
            <a:r>
              <a:rPr lang="en-US" sz="3200" dirty="0" smtClean="0"/>
              <a:t>Creating </a:t>
            </a:r>
            <a:r>
              <a:rPr lang="en-US" sz="3200" dirty="0" smtClean="0"/>
              <a:t>mental representations of typical expository text structures </a:t>
            </a:r>
            <a:endParaRPr lang="en-US" sz="3200" dirty="0" smtClean="0"/>
          </a:p>
          <a:p>
            <a:r>
              <a:rPr lang="en-US" sz="3200" dirty="0"/>
              <a:t> </a:t>
            </a:r>
            <a:r>
              <a:rPr lang="en-US" sz="3200" dirty="0" smtClean="0"/>
              <a:t>Use visual graphic organizers to support your comprehension </a:t>
            </a:r>
            <a:endParaRPr lang="en-US" sz="3200" dirty="0" smtClean="0"/>
          </a:p>
          <a:p>
            <a:r>
              <a:rPr lang="en-US" sz="3200" dirty="0" smtClean="0"/>
              <a:t> Review aspects of key reading comprehension/thinking strategies and apply them to a text [Comprehension Self-Assessment</a:t>
            </a:r>
            <a:r>
              <a:rPr lang="en-US" sz="3200" dirty="0" smtClean="0"/>
              <a:t>]</a:t>
            </a:r>
            <a:endParaRPr lang="en-US" sz="3200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Teaching Comprehension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471367"/>
            <a:ext cx="7556313" cy="5227893"/>
          </a:xfrm>
        </p:spPr>
        <p:txBody>
          <a:bodyPr>
            <a:normAutofit fontScale="92500" lnSpcReduction="10000"/>
          </a:bodyPr>
          <a:lstStyle/>
          <a:p>
            <a:r>
              <a:rPr lang="en-US" sz="2400" dirty="0" smtClean="0"/>
              <a:t>GOAL:  Create a mental representation of the text (comprehend it) so you can use it later to recall, integrate, or apply   [keep asking and giving independent practice] but then model, explicitly teach, and give repeated guided practice </a:t>
            </a:r>
          </a:p>
          <a:p>
            <a:r>
              <a:rPr lang="en-US" sz="2400" dirty="0" smtClean="0"/>
              <a:t>IF NEED SUPPORT: </a:t>
            </a:r>
          </a:p>
          <a:p>
            <a:pPr marL="685800" lvl="1" indent="-457200">
              <a:buFont typeface="+mj-lt"/>
              <a:buAutoNum type="arabicPeriod"/>
            </a:pPr>
            <a:r>
              <a:rPr lang="en-US" sz="2000" dirty="0" smtClean="0"/>
              <a:t>Read the text and underline the important ideas (for your purpose)</a:t>
            </a:r>
          </a:p>
          <a:p>
            <a:pPr marL="685800" lvl="1" indent="-457200">
              <a:buFont typeface="+mj-lt"/>
              <a:buAutoNum type="arabicPeriod"/>
            </a:pPr>
            <a:r>
              <a:rPr lang="en-US" sz="2000" dirty="0" smtClean="0"/>
              <a:t>Re-read the text and circle the text markers that establish coherence (explicitly or implicitly help you determine how the author connects the ideas) </a:t>
            </a:r>
          </a:p>
          <a:p>
            <a:pPr marL="685800" lvl="1" indent="-457200">
              <a:buFont typeface="+mj-lt"/>
              <a:buAutoNum type="arabicPeriod"/>
            </a:pPr>
            <a:r>
              <a:rPr lang="en-US" sz="2000" dirty="0" smtClean="0"/>
              <a:t>Identify the type of informational text structure  </a:t>
            </a:r>
          </a:p>
          <a:p>
            <a:pPr marL="685800" lvl="1" indent="-457200">
              <a:buFont typeface="+mj-lt"/>
              <a:buAutoNum type="arabicPeriod"/>
            </a:pPr>
            <a:r>
              <a:rPr lang="en-US" sz="2000" dirty="0" smtClean="0"/>
              <a:t>Review the text’s important ideas and linking words and try to summarize using the format of that informational text structure 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681905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0710" y="136417"/>
            <a:ext cx="7556313" cy="1116106"/>
          </a:xfrm>
        </p:spPr>
        <p:txBody>
          <a:bodyPr/>
          <a:lstStyle/>
          <a:p>
            <a:r>
              <a:rPr lang="en-US" dirty="0" smtClean="0"/>
              <a:t>Big Ideas about Best Practices… (in Chapter 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-15678" y="1496661"/>
            <a:ext cx="7556313" cy="4750153"/>
          </a:xfrm>
        </p:spPr>
        <p:txBody>
          <a:bodyPr>
            <a:normAutofit fontScale="92500" lnSpcReduction="10000"/>
          </a:bodyPr>
          <a:lstStyle/>
          <a:p>
            <a:r>
              <a:rPr lang="en-US" sz="2800" dirty="0" smtClean="0"/>
              <a:t> CPS and Before/During/After framework</a:t>
            </a:r>
          </a:p>
          <a:p>
            <a:pPr lvl="1"/>
            <a:r>
              <a:rPr lang="en-US" sz="2600" b="1" dirty="0" smtClean="0"/>
              <a:t>BEFORE</a:t>
            </a:r>
            <a:r>
              <a:rPr lang="en-US" sz="2600" dirty="0" smtClean="0"/>
              <a:t>: Set a purpose, activate background knowledge </a:t>
            </a:r>
          </a:p>
          <a:p>
            <a:pPr lvl="1"/>
            <a:r>
              <a:rPr lang="en-US" sz="2600" b="1" dirty="0" smtClean="0"/>
              <a:t>DURING</a:t>
            </a:r>
            <a:r>
              <a:rPr lang="en-US" sz="2600" dirty="0" smtClean="0"/>
              <a:t>: Big ideas, infer, connect, visualize, question/wonder, analyze, synthesize</a:t>
            </a:r>
          </a:p>
          <a:p>
            <a:pPr lvl="1"/>
            <a:r>
              <a:rPr lang="en-US" sz="2600" b="1" dirty="0" smtClean="0"/>
              <a:t>AFTER</a:t>
            </a:r>
            <a:r>
              <a:rPr lang="en-US" sz="2600" dirty="0" smtClean="0"/>
              <a:t>: Organize, shape, reflect, revise, publish</a:t>
            </a:r>
          </a:p>
          <a:p>
            <a:r>
              <a:rPr lang="en-US" sz="2800" dirty="0" smtClean="0"/>
              <a:t> </a:t>
            </a:r>
            <a:r>
              <a:rPr lang="en-US" sz="2800" b="1" dirty="0" smtClean="0"/>
              <a:t>Think-aloud </a:t>
            </a:r>
            <a:r>
              <a:rPr lang="en-US" sz="2800" dirty="0" smtClean="0"/>
              <a:t>and modeling thinking strategies (define, show, give examples, </a:t>
            </a:r>
            <a:br>
              <a:rPr lang="en-US" sz="2800" dirty="0" smtClean="0"/>
            </a:br>
            <a:r>
              <a:rPr lang="en-US" sz="2800" dirty="0" smtClean="0"/>
              <a:t>when/why use) </a:t>
            </a:r>
          </a:p>
          <a:p>
            <a:r>
              <a:rPr lang="en-US" sz="2800" dirty="0" smtClean="0"/>
              <a:t> </a:t>
            </a:r>
            <a:r>
              <a:rPr lang="en-US" sz="2800" b="1" dirty="0" smtClean="0"/>
              <a:t>Gradual Release of Responsibility </a:t>
            </a:r>
          </a:p>
          <a:p>
            <a:pPr lvl="1"/>
            <a:r>
              <a:rPr lang="en-US" sz="2600" dirty="0" smtClean="0"/>
              <a:t>(I do &gt; We do &gt; You do) </a:t>
            </a:r>
          </a:p>
        </p:txBody>
      </p:sp>
      <p:graphicFrame>
        <p:nvGraphicFramePr>
          <p:cNvPr id="4" name="Group 30"/>
          <p:cNvGraphicFramePr>
            <a:graphicFrameLocks noGrp="1"/>
          </p:cNvGraphicFramePr>
          <p:nvPr/>
        </p:nvGraphicFramePr>
        <p:xfrm>
          <a:off x="7303724" y="2902697"/>
          <a:ext cx="1676400" cy="3662427"/>
        </p:xfrm>
        <a:graphic>
          <a:graphicData uri="http://schemas.openxmlformats.org/drawingml/2006/table">
            <a:tbl>
              <a:tblPr/>
              <a:tblGrid>
                <a:gridCol w="838200"/>
                <a:gridCol w="838200"/>
              </a:tblGrid>
              <a:tr h="7588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The Teacher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The Students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</a:tr>
              <a:tr h="8239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I do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You </a:t>
                      </a:r>
                      <a:r>
                        <a:rPr kumimoji="1" lang="en-US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watch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</a:tr>
              <a:tr h="8239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I do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You </a:t>
                      </a:r>
                      <a:r>
                        <a:rPr kumimoji="1" lang="en-US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help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</a:tr>
              <a:tr h="5127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I help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You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do</a:t>
                      </a:r>
                      <a:endParaRPr kumimoji="1" lang="en-US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-112" charset="0"/>
                        <a:ea typeface="ＭＳ Ｐゴシック" pitchFamily="-112" charset="-128"/>
                        <a:cs typeface="ＭＳ Ｐゴシック" pitchFamily="-112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</a:tr>
              <a:tr h="5080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I watch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You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-112" charset="0"/>
                          <a:ea typeface="ＭＳ Ｐゴシック" pitchFamily="-112" charset="-128"/>
                          <a:cs typeface="ＭＳ Ｐゴシック" pitchFamily="-112" charset="-128"/>
                        </a:rPr>
                        <a:t>do</a:t>
                      </a:r>
                      <a:endParaRPr kumimoji="1" lang="en-US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-112" charset="0"/>
                        <a:ea typeface="ＭＳ Ｐゴシック" pitchFamily="-112" charset="-128"/>
                        <a:cs typeface="ＭＳ Ｐゴシック" pitchFamily="-112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</a:tr>
            </a:tbl>
          </a:graphicData>
        </a:graphic>
      </p:graphicFrame>
      <p:sp>
        <p:nvSpPr>
          <p:cNvPr id="5" name="Line 34"/>
          <p:cNvSpPr>
            <a:spLocks noChangeShapeType="1"/>
          </p:cNvSpPr>
          <p:nvPr/>
        </p:nvSpPr>
        <p:spPr bwMode="auto">
          <a:xfrm>
            <a:off x="8135714" y="2530084"/>
            <a:ext cx="0" cy="4176736"/>
          </a:xfrm>
          <a:prstGeom prst="line">
            <a:avLst/>
          </a:prstGeom>
          <a:noFill/>
          <a:ln w="38100">
            <a:solidFill>
              <a:srgbClr val="FF221C"/>
            </a:solidFill>
            <a:round/>
            <a:headEnd type="triangle" w="med" len="med"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Olympics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397750"/>
            <a:ext cx="8042675" cy="5257800"/>
          </a:xfrm>
        </p:spPr>
        <p:txBody>
          <a:bodyPr>
            <a:normAutofit fontScale="85000" lnSpcReduction="20000"/>
          </a:bodyPr>
          <a:lstStyle/>
          <a:p>
            <a:r>
              <a:rPr lang="en-US" sz="3200" dirty="0" smtClean="0"/>
              <a:t>Apply </a:t>
            </a:r>
            <a:r>
              <a:rPr lang="en-US" sz="3200" b="1" dirty="0" smtClean="0"/>
              <a:t>comprehension</a:t>
            </a:r>
            <a:r>
              <a:rPr lang="en-US" sz="3200" dirty="0" smtClean="0"/>
              <a:t> strategies (e.g., </a:t>
            </a:r>
            <a:br>
              <a:rPr lang="en-US" sz="3200" dirty="0" smtClean="0"/>
            </a:br>
            <a:r>
              <a:rPr lang="en-US" sz="3200" dirty="0" smtClean="0"/>
              <a:t>determining main ideas, </a:t>
            </a:r>
            <a:r>
              <a:rPr lang="en-US" sz="3200" dirty="0" err="1" smtClean="0"/>
              <a:t>inferencing</a:t>
            </a:r>
            <a:r>
              <a:rPr lang="en-US" sz="3200" dirty="0" smtClean="0"/>
              <a:t>, making connections, analyzing, summarizing, or organizing) and your PK about common informational text structures to answer the following: </a:t>
            </a:r>
          </a:p>
          <a:p>
            <a:r>
              <a:rPr lang="en-US" sz="3200" dirty="0" smtClean="0"/>
              <a:t>How does the author structure the text in this article? </a:t>
            </a:r>
          </a:p>
          <a:p>
            <a:r>
              <a:rPr lang="en-US" sz="3200" dirty="0" smtClean="0"/>
              <a:t>How do you know?  Does the author provide explicit clues, implicit clues, or both? </a:t>
            </a:r>
          </a:p>
          <a:p>
            <a:r>
              <a:rPr lang="en-US" sz="3200" dirty="0" smtClean="0"/>
              <a:t>How can you use visual graphic organizers to help you create a mental representation of the text? 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13135720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Activating Your PK About Common informational text structures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13888" y="1981200"/>
            <a:ext cx="7556313" cy="4144963"/>
          </a:xfrm>
        </p:spPr>
        <p:txBody>
          <a:bodyPr/>
          <a:lstStyle/>
          <a:p>
            <a:r>
              <a:rPr lang="en-US" sz="3200" dirty="0" smtClean="0"/>
              <a:t>Description</a:t>
            </a:r>
          </a:p>
          <a:p>
            <a:r>
              <a:rPr lang="en-US" sz="3200" dirty="0" smtClean="0"/>
              <a:t>Cause/Effect </a:t>
            </a:r>
          </a:p>
          <a:p>
            <a:r>
              <a:rPr lang="en-US" sz="3200" dirty="0" smtClean="0"/>
              <a:t>Compare/Contrast</a:t>
            </a:r>
          </a:p>
          <a:p>
            <a:r>
              <a:rPr lang="en-US" sz="3200" dirty="0" smtClean="0"/>
              <a:t>Problem/Solution </a:t>
            </a:r>
          </a:p>
          <a:p>
            <a:r>
              <a:rPr lang="en-US" sz="3200" dirty="0" smtClean="0"/>
              <a:t>Sequence/Time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094006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DESCRIPTION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483944" y="3027632"/>
            <a:ext cx="1814469" cy="70788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4000" dirty="0" smtClean="0"/>
              <a:t>5 rings</a:t>
            </a:r>
            <a:endParaRPr lang="en-US" sz="4000" dirty="0"/>
          </a:p>
        </p:txBody>
      </p:sp>
      <p:sp>
        <p:nvSpPr>
          <p:cNvPr id="5" name="TextBox 4"/>
          <p:cNvSpPr txBox="1"/>
          <p:nvPr/>
        </p:nvSpPr>
        <p:spPr>
          <a:xfrm>
            <a:off x="1253512" y="4824565"/>
            <a:ext cx="2044901" cy="70788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4000" dirty="0" smtClean="0"/>
              <a:t>5 colors</a:t>
            </a:r>
            <a:endParaRPr lang="en-US" sz="4000" dirty="0"/>
          </a:p>
        </p:txBody>
      </p:sp>
      <p:sp>
        <p:nvSpPr>
          <p:cNvPr id="6" name="TextBox 5"/>
          <p:cNvSpPr txBox="1"/>
          <p:nvPr/>
        </p:nvSpPr>
        <p:spPr>
          <a:xfrm>
            <a:off x="5032054" y="3020094"/>
            <a:ext cx="3022733" cy="70788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4000" dirty="0" smtClean="0"/>
              <a:t>5 continents</a:t>
            </a:r>
            <a:endParaRPr lang="en-US" sz="4000" dirty="0"/>
          </a:p>
        </p:txBody>
      </p:sp>
      <p:sp>
        <p:nvSpPr>
          <p:cNvPr id="7" name="TextBox 6"/>
          <p:cNvSpPr txBox="1"/>
          <p:nvPr/>
        </p:nvSpPr>
        <p:spPr>
          <a:xfrm>
            <a:off x="5611946" y="4824565"/>
            <a:ext cx="1317037" cy="70788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4000" dirty="0" smtClean="0"/>
              <a:t>flags</a:t>
            </a:r>
            <a:endParaRPr lang="en-US" sz="4000" dirty="0"/>
          </a:p>
        </p:txBody>
      </p:sp>
      <p:sp>
        <p:nvSpPr>
          <p:cNvPr id="8" name="TextBox 7"/>
          <p:cNvSpPr txBox="1"/>
          <p:nvPr/>
        </p:nvSpPr>
        <p:spPr>
          <a:xfrm>
            <a:off x="2523671" y="1625791"/>
            <a:ext cx="3643145" cy="70788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4000" dirty="0" smtClean="0"/>
              <a:t>Olympic Rings</a:t>
            </a:r>
            <a:endParaRPr lang="en-US" sz="4000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913333" y="3727980"/>
            <a:ext cx="0" cy="1096585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>
            <a:off x="2247172" y="3735518"/>
            <a:ext cx="0" cy="1096585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V="1">
            <a:off x="3298413" y="3308057"/>
            <a:ext cx="1733641" cy="753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 flipV="1">
            <a:off x="3298413" y="3533975"/>
            <a:ext cx="1733641" cy="753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stCxn id="5" idx="3"/>
            <a:endCxn id="7" idx="1"/>
          </p:cNvCxnSpPr>
          <p:nvPr/>
        </p:nvCxnSpPr>
        <p:spPr>
          <a:xfrm>
            <a:off x="3298413" y="5178508"/>
            <a:ext cx="2313533" cy="0"/>
          </a:xfrm>
          <a:prstGeom prst="straightConnector1">
            <a:avLst/>
          </a:prstGeom>
          <a:ln w="57150" cmpd="sng"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 flipV="1">
            <a:off x="6457104" y="3735518"/>
            <a:ext cx="0" cy="1135324"/>
          </a:xfrm>
          <a:prstGeom prst="straightConnector1">
            <a:avLst/>
          </a:prstGeom>
          <a:ln w="57150" cmpd="sng"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1695295" y="6070341"/>
            <a:ext cx="604168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Text markers:  </a:t>
            </a:r>
            <a:r>
              <a:rPr lang="en-US" sz="2800" dirty="0" smtClean="0"/>
              <a:t>consists of; represent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25813873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19" grpId="0"/>
    </p:bldLst>
  </p:timing>
</p:sld>
</file>

<file path=ppt/theme/theme1.xml><?xml version="1.0" encoding="utf-8"?>
<a:theme xmlns:a="http://schemas.openxmlformats.org/drawingml/2006/main" name="Advantage">
  <a:themeElements>
    <a:clrScheme name="Ad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Advantage">
      <a:majorFont>
        <a:latin typeface="Rockwell"/>
        <a:ea typeface=""/>
        <a:cs typeface=""/>
        <a:font script="Jpan" typeface="ＭＳ ゴシック"/>
      </a:majorFont>
      <a:minorFont>
        <a:latin typeface="Rockwell"/>
        <a:ea typeface=""/>
        <a:cs typeface=""/>
        <a:font script="Jpan" typeface="ＭＳ ゴシック"/>
      </a:minorFont>
    </a:fontScheme>
    <a:fmtScheme name="Ad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Advantage.thmx</Template>
  <TotalTime>5675</TotalTime>
  <Words>813</Words>
  <Application>Microsoft Macintosh PowerPoint</Application>
  <PresentationFormat>On-screen Show (4:3)</PresentationFormat>
  <Paragraphs>170</Paragraphs>
  <Slides>17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Advantage</vt:lpstr>
      <vt:lpstr>PowerPoint Presentation</vt:lpstr>
      <vt:lpstr>Chapter 5: Key Ideas</vt:lpstr>
      <vt:lpstr>Chapter 5: Key Ideas</vt:lpstr>
      <vt:lpstr>Today’s Objectives</vt:lpstr>
      <vt:lpstr>Teaching Comprehension</vt:lpstr>
      <vt:lpstr>Big Ideas about Best Practices… (in Chapter 2)</vt:lpstr>
      <vt:lpstr>The Olympics</vt:lpstr>
      <vt:lpstr>Activating Your PK About Common informational text structures </vt:lpstr>
      <vt:lpstr>DESCRIPTION</vt:lpstr>
      <vt:lpstr>SEQUENCE  (Timeline and interesting facts) </vt:lpstr>
      <vt:lpstr>COMPARE/CONTRAST</vt:lpstr>
      <vt:lpstr>Expository Text Structures</vt:lpstr>
      <vt:lpstr>BEFORE Reading Strategies  </vt:lpstr>
      <vt:lpstr>DURING Reading Strategies  (or listening or viewing) </vt:lpstr>
      <vt:lpstr>Key Reading Strategies M+MDAAVISS</vt:lpstr>
      <vt:lpstr>AFTER Reading Strategies  </vt:lpstr>
      <vt:lpstr>Homework (on wiki) </vt:lpstr>
    </vt:vector>
  </TitlesOfParts>
  <Company>University of Rhode Island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Julie Coiro</dc:creator>
  <cp:lastModifiedBy>Julie Coiro</cp:lastModifiedBy>
  <cp:revision>210</cp:revision>
  <cp:lastPrinted>2011-09-13T19:00:50Z</cp:lastPrinted>
  <dcterms:created xsi:type="dcterms:W3CDTF">2012-09-10T19:06:02Z</dcterms:created>
  <dcterms:modified xsi:type="dcterms:W3CDTF">2017-10-19T20:20:45Z</dcterms:modified>
</cp:coreProperties>
</file>

<file path=docProps/thumbnail.jpeg>
</file>